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993" r:id="rId3"/>
    <p:sldId id="998" r:id="rId4"/>
    <p:sldId id="1023" r:id="rId5"/>
    <p:sldId id="999" r:id="rId6"/>
    <p:sldId id="1024" r:id="rId7"/>
    <p:sldId id="1001" r:id="rId8"/>
    <p:sldId id="1002" r:id="rId9"/>
    <p:sldId id="994" r:id="rId10"/>
    <p:sldId id="1025" r:id="rId11"/>
    <p:sldId id="1003" r:id="rId12"/>
    <p:sldId id="1026" r:id="rId13"/>
    <p:sldId id="1004" r:id="rId14"/>
    <p:sldId id="1005" r:id="rId15"/>
    <p:sldId id="1006" r:id="rId16"/>
    <p:sldId id="1007" r:id="rId17"/>
    <p:sldId id="1027" r:id="rId18"/>
    <p:sldId id="1009" r:id="rId19"/>
    <p:sldId id="1010" r:id="rId20"/>
    <p:sldId id="1011" r:id="rId21"/>
    <p:sldId id="1012" r:id="rId22"/>
    <p:sldId id="1013" r:id="rId23"/>
    <p:sldId id="1014" r:id="rId24"/>
    <p:sldId id="1015" r:id="rId25"/>
    <p:sldId id="1016" r:id="rId26"/>
    <p:sldId id="1017" r:id="rId27"/>
    <p:sldId id="1018" r:id="rId28"/>
    <p:sldId id="1019" r:id="rId29"/>
    <p:sldId id="1020" r:id="rId30"/>
    <p:sldId id="1021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evening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Su Hai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Liu Tao	B. Yang Ling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86022" y="255787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，是人名。故选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00926" y="2151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586022" y="4636293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你，你们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是人称代词。故选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436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90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740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afternoon	B. good		C.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Wang Bing	B. morning		C. afternoon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586022" y="191683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8070" y="14402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586022" y="392602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王兵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，是人名。故选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1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Tommy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night		C. Amy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I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86022" y="205381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，是表示时间的名词。故选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586022" y="407003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你，你们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，为人称代词；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，是系动词。故选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782" y="15933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580" y="351938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51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woof	B. night		C.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hello	B. hi		C. Lily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7141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35863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586022" y="213918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，是拟声词，表示狗的叫声。故选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586022" y="408339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，都是表示问好的用语；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莉莉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，是人名。故选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36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判断下列图片与所给句子是否相符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500563" algn="l"/>
                <a:tab pos="6456363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Hi. I’m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78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60345" y="873700"/>
            <a:ext cx="606425" cy="606425"/>
          </a:xfrm>
          <a:prstGeom prst="rect">
            <a:avLst/>
          </a:prstGeom>
        </p:spPr>
      </p:pic>
      <p:pic>
        <p:nvPicPr>
          <p:cNvPr id="4" name="e09.jpg" descr="id:21474879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98662" y="1504741"/>
            <a:ext cx="606425" cy="606425"/>
          </a:xfrm>
          <a:prstGeom prst="rect">
            <a:avLst/>
          </a:prstGeom>
        </p:spPr>
      </p:pic>
      <p:pic>
        <p:nvPicPr>
          <p:cNvPr id="5" name="r32a.jpg" descr="id:21474879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8221" y="4077072"/>
            <a:ext cx="606425" cy="606425"/>
          </a:xfrm>
          <a:prstGeom prst="rect">
            <a:avLst/>
          </a:prstGeom>
        </p:spPr>
      </p:pic>
      <p:pic>
        <p:nvPicPr>
          <p:cNvPr id="6" name="r32a.jpg" descr="id:214748793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80869" y="4028423"/>
            <a:ext cx="606425" cy="606425"/>
          </a:xfrm>
          <a:prstGeom prst="rect">
            <a:avLst/>
          </a:prstGeom>
        </p:spPr>
      </p:pic>
      <p:pic>
        <p:nvPicPr>
          <p:cNvPr id="7" name="aw431a.jpg" descr="id:214748791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183644" y="2420888"/>
            <a:ext cx="1962884" cy="1565090"/>
          </a:xfrm>
          <a:prstGeom prst="rect">
            <a:avLst/>
          </a:prstGeom>
        </p:spPr>
      </p:pic>
      <p:pic>
        <p:nvPicPr>
          <p:cNvPr id="8" name="aw432a.jpg" descr="id:214748791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792014" y="2256381"/>
            <a:ext cx="1111504" cy="1676675"/>
          </a:xfrm>
          <a:prstGeom prst="rect">
            <a:avLst/>
          </a:prstGeom>
        </p:spPr>
      </p:pic>
      <p:sp>
        <p:nvSpPr>
          <p:cNvPr id="10" name="内容占位符 14"/>
          <p:cNvSpPr txBox="1">
            <a:spLocks/>
          </p:cNvSpPr>
          <p:nvPr/>
        </p:nvSpPr>
        <p:spPr bwMode="auto">
          <a:xfrm>
            <a:off x="360854" y="47251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图片所示为下午三点。故本题正确。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图片所示为杨玲。故本题正确。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212" y="4016713"/>
            <a:ext cx="704239" cy="7271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3437" y="4006059"/>
            <a:ext cx="704239" cy="7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661207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 Good evening.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Hello. I’m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32a.jpg" descr="id:2147487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593397"/>
            <a:ext cx="606425" cy="606425"/>
          </a:xfrm>
          <a:prstGeom prst="rect">
            <a:avLst/>
          </a:prstGeom>
        </p:spPr>
      </p:pic>
      <p:pic>
        <p:nvPicPr>
          <p:cNvPr id="4" name="r32a.jpg" descr="id:2147487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51190" y="2570537"/>
            <a:ext cx="606425" cy="606425"/>
          </a:xfrm>
          <a:prstGeom prst="rect">
            <a:avLst/>
          </a:prstGeom>
        </p:spPr>
      </p:pic>
      <p:pic>
        <p:nvPicPr>
          <p:cNvPr id="5" name="aw433a.jpg" descr="id:21474879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1268760"/>
            <a:ext cx="2160240" cy="1272700"/>
          </a:xfrm>
          <a:prstGeom prst="rect">
            <a:avLst/>
          </a:prstGeom>
        </p:spPr>
      </p:pic>
      <p:pic>
        <p:nvPicPr>
          <p:cNvPr id="6" name="aw434a.jpg" descr="id:21474879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931655"/>
            <a:ext cx="1947638" cy="1609805"/>
          </a:xfrm>
          <a:prstGeom prst="rect">
            <a:avLst/>
          </a:prstGeom>
        </p:spPr>
      </p:pic>
      <p:sp>
        <p:nvSpPr>
          <p:cNvPr id="7" name="内容占位符 15"/>
          <p:cNvSpPr txBox="1">
            <a:spLocks/>
          </p:cNvSpPr>
          <p:nvPr/>
        </p:nvSpPr>
        <p:spPr bwMode="auto">
          <a:xfrm>
            <a:off x="360854" y="32129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图片所示为女孩睡觉的情景，睡觉前应该说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，而不是说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。故本题错误。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图片所示为刘涛。故本题错误。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75" y="2523170"/>
            <a:ext cx="645422" cy="6766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5538" y="2536324"/>
            <a:ext cx="645422" cy="67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4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76832"/>
            <a:ext cx="11485848" cy="661207"/>
          </a:xfrm>
        </p:spPr>
        <p:txBody>
          <a:bodyPr/>
          <a:lstStyle/>
          <a:p>
            <a:pPr indent="53975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5. Good night.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How do you do, Amy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32a.jpg" descr="id:2147487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104" y="2606551"/>
            <a:ext cx="606425" cy="606425"/>
          </a:xfrm>
          <a:prstGeom prst="rect">
            <a:avLst/>
          </a:prstGeom>
        </p:spPr>
      </p:pic>
      <p:pic>
        <p:nvPicPr>
          <p:cNvPr id="4" name="r32a.jpg" descr="id:2147487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48821" y="2606551"/>
            <a:ext cx="606425" cy="606425"/>
          </a:xfrm>
          <a:prstGeom prst="rect">
            <a:avLst/>
          </a:prstGeom>
        </p:spPr>
      </p:pic>
      <p:pic>
        <p:nvPicPr>
          <p:cNvPr id="5" name="aw435a.jpg" descr="id:2147487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4316" y="1079825"/>
            <a:ext cx="2383790" cy="1322070"/>
          </a:xfrm>
          <a:prstGeom prst="rect">
            <a:avLst/>
          </a:prstGeom>
        </p:spPr>
      </p:pic>
      <p:pic>
        <p:nvPicPr>
          <p:cNvPr id="6" name="aw436a.jpg" descr="id:21474879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59302" y="1019500"/>
            <a:ext cx="1838960" cy="1382395"/>
          </a:xfrm>
          <a:prstGeom prst="rect">
            <a:avLst/>
          </a:prstGeom>
        </p:spPr>
      </p:pic>
      <p:sp>
        <p:nvSpPr>
          <p:cNvPr id="7" name="内容占位符 16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图片所示为刘涛和杨玲在互道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故本题错误。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图片所示为同学向杨玲问好。故本题错误。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2564904"/>
            <a:ext cx="645422" cy="6766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8821" y="2551188"/>
            <a:ext cx="645422" cy="67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8710"/>
            <a:ext cx="11485848" cy="51445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2702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do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一般用于双方初次见面互相介绍之后，作为一种礼貌性的问候语，以开启对话或表示友好。它并不是真的在询问对方的状况如何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，而是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一种类似 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的寒暄表达。例如：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Smith, this is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Johnson.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史密斯先生，这是约翰逊女士。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Johnson, how do you do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约翰逊女士，你好。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回答通常也用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do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。这是一种比较正式、对等的回应方式，保持了与对方相同的问候语，以显示礼貌和尊重。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20" y="921278"/>
            <a:ext cx="1995124" cy="64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2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选出与下列图片匹配的句子。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C. Hi. I’m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Hello. I’m Amy.     E. Good evening.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054646" y="1772816"/>
            <a:ext cx="10081120" cy="12241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9459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2.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3.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4.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aw127.jpg" descr="id:21474879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363" y="3501008"/>
            <a:ext cx="2276475" cy="1262380"/>
          </a:xfrm>
          <a:prstGeom prst="rect">
            <a:avLst/>
          </a:prstGeom>
        </p:spPr>
      </p:pic>
      <p:pic>
        <p:nvPicPr>
          <p:cNvPr id="6" name="aw128.jpg" descr="id:21474880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10" y="3356992"/>
            <a:ext cx="802640" cy="1534795"/>
          </a:xfrm>
          <a:prstGeom prst="rect">
            <a:avLst/>
          </a:prstGeom>
        </p:spPr>
      </p:pic>
      <p:pic>
        <p:nvPicPr>
          <p:cNvPr id="7" name="aw129.jpg" descr="id:21474880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75257" y="3296681"/>
            <a:ext cx="1884045" cy="1501775"/>
          </a:xfrm>
          <a:prstGeom prst="rect">
            <a:avLst/>
          </a:prstGeom>
        </p:spPr>
      </p:pic>
      <p:pic>
        <p:nvPicPr>
          <p:cNvPr id="8" name="aw130.jpg" descr="id:21474880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002066" y="3417168"/>
            <a:ext cx="1333500" cy="1524000"/>
          </a:xfrm>
          <a:prstGeom prst="rect">
            <a:avLst/>
          </a:prstGeom>
        </p:spPr>
      </p:pic>
      <p:pic>
        <p:nvPicPr>
          <p:cNvPr id="9" name="aw131.jpg" descr="id:214748802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51742" y="3482573"/>
            <a:ext cx="828040" cy="145859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42678" y="51380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42" y="51380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987844" y="51216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71470" y="51380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781710" y="51288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074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9084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Hi,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.__________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32.jpg" descr="id:2147488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7453" y="3150215"/>
            <a:ext cx="2155825" cy="17189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982638" y="2358024"/>
            <a:ext cx="1015312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312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4849996"/>
            <a:ext cx="5133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图片所示为下午三点。故选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82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Wang 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Liu Tao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Su Hai		B. Yang Ling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evening		B.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Tommy		B. Amy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morning		B. afternoon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903518" y="2126686"/>
            <a:ext cx="263800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2577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0070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0070" y="35730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2210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0070" y="48337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628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________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33.jpg" descr="id:21474880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62" y="2276872"/>
            <a:ext cx="2491105" cy="16109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99782" y="2286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5030" y="3913892"/>
            <a:ext cx="5133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图片所示为早上八点。故选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2696"/>
            <a:ext cx="11485848" cy="158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afternoon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Hi,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982638" y="1580945"/>
            <a:ext cx="1015312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7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230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________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34.jpg" descr="id:21474880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2492896"/>
            <a:ext cx="975995" cy="17189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38345" y="25111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4140" y="4129916"/>
            <a:ext cx="4390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图片所示为埃米。故选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2696"/>
            <a:ext cx="11485848" cy="158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afternoon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Hi,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982638" y="1580945"/>
            <a:ext cx="1015312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7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515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.________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35.jpg" descr="id:2147488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35166" y="2855791"/>
            <a:ext cx="3098800" cy="17189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18070" y="253030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782004"/>
            <a:ext cx="10846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图片所示为刘涛在向杨玲介绍自己，杨玲应该跟他打招呼。故选</a:t>
            </a:r>
            <a:r>
              <a:rPr lang="en-US" altLang="zh-CN" dirty="0">
                <a:ea typeface="楷体" panose="02010609060101010101" pitchFamily="49" charset="-122"/>
              </a:rPr>
              <a:t>D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80728"/>
            <a:ext cx="11485848" cy="158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afternoon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Hi,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982638" y="1728977"/>
            <a:ext cx="1015312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Wang Bing.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Yang Ling.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What’s your 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你叫什么名字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My name is Su Hai. This is my sister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姐姐；妹妹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Su Yang.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Nice to meet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很高兴认识你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 too.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bt37.jpg" descr="id:21474880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124744"/>
            <a:ext cx="171227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4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now.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evening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9969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可知，对话发生在下午，故选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90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2264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Yang Ling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Wang Bing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Su Hai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Yang Ling.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是杨玲，故选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2342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77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B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Yang Ling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Wang Bing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Su Hai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Wang Bing.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是王兵，故选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22394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20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D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Yang Ling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Su Yang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Su Hai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196133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My name is Su Hai. This is my sister Su Yang.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是苏洋，故选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19605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2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644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请根据对话内容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Bill.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David.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Bill, this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Alice.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Alice.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Bill.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Let’s play 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让我们一起玩吧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8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根据对话内容，在表格中写出人物的名字。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079471"/>
              </p:ext>
            </p:extLst>
          </p:nvPr>
        </p:nvGraphicFramePr>
        <p:xfrm>
          <a:off x="609598" y="2295456"/>
          <a:ext cx="11237104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809276">
                  <a:extLst>
                    <a:ext uri="{9D8B030D-6E8A-4147-A177-3AD203B41FA5}">
                      <a16:colId xmlns:a16="http://schemas.microsoft.com/office/drawing/2014/main" val="820362147"/>
                    </a:ext>
                  </a:extLst>
                </a:gridCol>
                <a:gridCol w="2809276">
                  <a:extLst>
                    <a:ext uri="{9D8B030D-6E8A-4147-A177-3AD203B41FA5}">
                      <a16:colId xmlns:a16="http://schemas.microsoft.com/office/drawing/2014/main" val="3833750260"/>
                    </a:ext>
                  </a:extLst>
                </a:gridCol>
                <a:gridCol w="2809276">
                  <a:extLst>
                    <a:ext uri="{9D8B030D-6E8A-4147-A177-3AD203B41FA5}">
                      <a16:colId xmlns:a16="http://schemas.microsoft.com/office/drawing/2014/main" val="2736848616"/>
                    </a:ext>
                  </a:extLst>
                </a:gridCol>
                <a:gridCol w="2809276">
                  <a:extLst>
                    <a:ext uri="{9D8B030D-6E8A-4147-A177-3AD203B41FA5}">
                      <a16:colId xmlns:a16="http://schemas.microsoft.com/office/drawing/2014/main" val="9266565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559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294250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58" y="3088688"/>
            <a:ext cx="2019300" cy="838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3088688"/>
            <a:ext cx="2019300" cy="838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9582" y="3088688"/>
            <a:ext cx="2019300" cy="8382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10630" y="3273610"/>
            <a:ext cx="2525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</a:rPr>
              <a:t>Name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名字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3" name="文本框 2"/>
          <p:cNvSpPr txBox="1"/>
          <p:nvPr/>
        </p:nvSpPr>
        <p:spPr>
          <a:xfrm>
            <a:off x="4130875" y="3159552"/>
            <a:ext cx="133241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David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75326" y="3159552"/>
            <a:ext cx="85953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Bill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11630" y="3176682"/>
            <a:ext cx="115608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Alice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513254" y="43116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通读对话可知，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David,B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Bill,C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53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67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Hello. I’m Liu Tao.	B. Hi.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Hi. I’m Amy.		B. Hello, Amy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51727"/>
            <a:ext cx="3105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590" y="3409836"/>
            <a:ext cx="1969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Amy.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926" y="2798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It’s in the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Bill 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ball.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227687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905780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/>
              <a:t>“</a:t>
            </a:r>
            <a:r>
              <a:rPr lang="en-US" altLang="zh-CN" dirty="0">
                <a:ea typeface="楷体" panose="02010609060101010101" pitchFamily="49" charset="-122"/>
              </a:rPr>
              <a:t>Good morning, Bill.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可知，现在是早上。故填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82638" y="3501008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4201924"/>
            <a:ext cx="907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“</a:t>
            </a:r>
            <a:r>
              <a:rPr lang="en-US" altLang="zh-CN" dirty="0">
                <a:ea typeface="楷体" panose="02010609060101010101" pitchFamily="49" charset="-122"/>
              </a:rPr>
              <a:t>This is my ball.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这句话是</a:t>
            </a:r>
            <a:r>
              <a:rPr lang="en-US" altLang="zh-CN" dirty="0">
                <a:ea typeface="楷体" panose="02010609060101010101" pitchFamily="49" charset="-122"/>
              </a:rPr>
              <a:t>C 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说的，</a:t>
            </a:r>
            <a:r>
              <a:rPr lang="en-US" altLang="zh-CN" dirty="0">
                <a:ea typeface="楷体" panose="02010609060101010101" pitchFamily="49" charset="-122"/>
              </a:rPr>
              <a:t>C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ea typeface="楷体" panose="02010609060101010101" pitchFamily="49" charset="-122"/>
              </a:rPr>
              <a:t>Alice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。故填</a:t>
            </a:r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676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Good night, Yang Ling.	B. Good afternoon,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Good morning.		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994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Good evening.		B.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13692"/>
            <a:ext cx="3755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night,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429000"/>
            <a:ext cx="2699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afternoon.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9052" y="4720576"/>
            <a:ext cx="2379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82638" y="15010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926" y="28109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40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040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95" y="2449072"/>
            <a:ext cx="11226221" cy="153502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2095" y="4102486"/>
            <a:ext cx="3493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95205" y="4129916"/>
            <a:ext cx="3538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Mum.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 bwMode="auto">
          <a:xfrm>
            <a:off x="3502918" y="3377962"/>
            <a:ext cx="576064" cy="69911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9551590" y="3382802"/>
            <a:ext cx="576064" cy="69911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49839"/>
          <a:stretch/>
        </p:blipFill>
        <p:spPr>
          <a:xfrm>
            <a:off x="329696" y="980728"/>
            <a:ext cx="11531021" cy="15841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50161"/>
          <a:stretch/>
        </p:blipFill>
        <p:spPr>
          <a:xfrm>
            <a:off x="329696" y="3223150"/>
            <a:ext cx="11531021" cy="15740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2558" y="2677074"/>
            <a:ext cx="4453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afternoon,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79182" y="2600417"/>
            <a:ext cx="2996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9696" y="4417947"/>
            <a:ext cx="2379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evening.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 bwMode="auto">
          <a:xfrm>
            <a:off x="3286894" y="1962964"/>
            <a:ext cx="576064" cy="69911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6383238" y="1901307"/>
            <a:ext cx="576064" cy="69911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3286894" y="3738002"/>
            <a:ext cx="576064" cy="69911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2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721" y="4365104"/>
            <a:ext cx="10892069" cy="2180544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395254"/>
            <a:ext cx="11485848" cy="304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   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Hi.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90750" y="5993856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5006" y="600212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83238" y="5993856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43478" y="5993856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87694" y="599385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 I’m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night,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6311230" y="1977221"/>
            <a:ext cx="566234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Hi.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918" y="207913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5580" y="273407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19214" y="336607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42176" y="401881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55790" y="4637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Hi. I’m Liu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Good afternoon.	B.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Good evening.		B.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I’m Su Hai.		B. Hello,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Hi, Yang Ling.		B. Hello. I’m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8903518" y="1709514"/>
            <a:ext cx="36004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4054" y="1863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789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437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2338</Words>
  <Application>Microsoft Office PowerPoint</Application>
  <PresentationFormat>自定义</PresentationFormat>
  <Paragraphs>223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352</cp:revision>
  <dcterms:created xsi:type="dcterms:W3CDTF">2020-11-06T05:24:00Z</dcterms:created>
  <dcterms:modified xsi:type="dcterms:W3CDTF">2025-06-30T06:29:41Z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